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Host Grotesk Medium" panose="020B0604020202020204" charset="0"/>
      <p:regular r:id="rId15"/>
    </p:embeddedFont>
    <p:embeddedFont>
      <p:font typeface="Roboto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65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8BE9-E9EE-8590-E2FF-782C782E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293FA1-6C5A-5347-A41A-0A3DFCC04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CE8AC-1DAD-8FE3-7E40-09481E7F8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771F0-8125-C40C-9B64-8C7D5E596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7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8E02-5578-F86E-B071-F2053F72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83DCE-B067-D923-5AFA-51DD92E1A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2E88E-FF01-E4C2-0748-81106E5FA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4CB2B-9B1D-59CB-72E7-593486B1C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9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58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2357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from 3,900 Transactions to Drive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0B31E-2C8D-6BD6-CE86-9975CD9B22F9}"/>
              </a:ext>
            </a:extLst>
          </p:cNvPr>
          <p:cNvSpPr/>
          <p:nvPr/>
        </p:nvSpPr>
        <p:spPr>
          <a:xfrm>
            <a:off x="11629016" y="7667416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537F-566C-AC46-4C01-19C2AA72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4465F2-DA60-E3C0-AB95-24CD4C458B64}"/>
              </a:ext>
            </a:extLst>
          </p:cNvPr>
          <p:cNvSpPr/>
          <p:nvPr/>
        </p:nvSpPr>
        <p:spPr>
          <a:xfrm>
            <a:off x="11629016" y="7691378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3AB75537-053B-8312-9AE1-35E48FEA7334}"/>
              </a:ext>
            </a:extLst>
          </p:cNvPr>
          <p:cNvSpPr/>
          <p:nvPr/>
        </p:nvSpPr>
        <p:spPr>
          <a:xfrm>
            <a:off x="4603790" y="538222"/>
            <a:ext cx="8676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PowerBi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Dashboard</a:t>
            </a:r>
            <a:endParaRPr lang="en-US" sz="4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40688F0-D957-94CA-1D41-91D68E81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21" y="2881749"/>
            <a:ext cx="6938703" cy="38542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6CD49B-3286-3D63-027E-11612F372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6" y="2881749"/>
            <a:ext cx="6991272" cy="38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0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2707" y="1020485"/>
            <a:ext cx="2031682" cy="361117"/>
          </a:xfrm>
          <a:prstGeom prst="roundRect">
            <a:avLst>
              <a:gd name="adj" fmla="val 18683"/>
            </a:avLst>
          </a:prstGeom>
          <a:solidFill>
            <a:srgbClr val="D9EDF2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079" y="1120735"/>
            <a:ext cx="160615" cy="160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3943" y="1080611"/>
            <a:ext cx="1550075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02707" y="1461849"/>
            <a:ext cx="6041350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Business Actions</a:t>
            </a:r>
            <a:endParaRPr lang="en-US" sz="3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7" y="2390418"/>
            <a:ext cx="1003935" cy="12046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7381" y="2591157"/>
            <a:ext cx="257591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Targeting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07381" y="3025259"/>
            <a:ext cx="653391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high-value non-subscribers with personalized subscription offers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07" y="3595092"/>
            <a:ext cx="1003935" cy="12046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07381" y="3795832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 Discounts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07381" y="4229933"/>
            <a:ext cx="653391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discount usage toward high-spending customer segments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07" y="4799767"/>
            <a:ext cx="1003935" cy="12046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07381" y="5000506"/>
            <a:ext cx="300740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Promote Express Shipping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07381" y="5434608"/>
            <a:ext cx="653391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average order value through express shipping promotion</a:t>
            </a:r>
            <a:endParaRPr lang="en-US" sz="15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07" y="6004441"/>
            <a:ext cx="1003935" cy="120467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907381" y="6205180"/>
            <a:ext cx="258544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Highlight Top Products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1907381" y="6639282"/>
            <a:ext cx="653391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top-rated products prominently in marketing campaigns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6923"/>
            <a:ext cx="6386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2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0382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dataset size restricts long-term trend conclusions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63440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cost data available limits profitability analysis depth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322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90382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lifetime value modeling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663440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Cohort analysis for retention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423059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Expanded dataset for deeper insights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A8917-F655-C1D6-6F18-33989739C48C}"/>
              </a:ext>
            </a:extLst>
          </p:cNvPr>
          <p:cNvSpPr/>
          <p:nvPr/>
        </p:nvSpPr>
        <p:spPr>
          <a:xfrm>
            <a:off x="11629016" y="7713233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87818"/>
            <a:ext cx="2126813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55802"/>
            <a:ext cx="1854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SUMMARY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86689"/>
            <a:ext cx="6433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Findings at a Glance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135630"/>
            <a:ext cx="6407944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370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Scale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860483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customer transactions analyzed across demographics and purchase behavior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35630"/>
            <a:ext cx="64080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982" y="3370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Drivers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860483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Gender, age group, shipping preference, and discount usage identified as key factors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02054"/>
            <a:ext cx="6407944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236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Major Opportunities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28224" y="5726906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conversion and targeted promotions show significant potential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548" y="5002054"/>
            <a:ext cx="6408063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982" y="5236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62982" y="5726906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Python, SQL (PostgreSQL), and Power BI for comprehensive analysis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ABD337-D7D9-B06B-F722-EF47D0E45E8D}"/>
              </a:ext>
            </a:extLst>
          </p:cNvPr>
          <p:cNvSpPr/>
          <p:nvPr/>
        </p:nvSpPr>
        <p:spPr>
          <a:xfrm>
            <a:off x="11629016" y="7678174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555" y="827008"/>
            <a:ext cx="6610469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Questions Addressed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555" y="1707356"/>
            <a:ext cx="19026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555" y="2007870"/>
            <a:ext cx="781169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2555" y="2148721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52555" y="2560201"/>
            <a:ext cx="781169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customer segments generate the most revenue?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52555" y="3178731"/>
            <a:ext cx="19026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555" y="3460194"/>
            <a:ext cx="781169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52555" y="362009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Discount Impact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52555" y="4031575"/>
            <a:ext cx="781169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 discounts drive higher-value purchases?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152555" y="4650105"/>
            <a:ext cx="19026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555" y="4912638"/>
            <a:ext cx="781169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52555" y="509147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Performance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52555" y="5502950"/>
            <a:ext cx="781169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products and categories perform best?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152555" y="6121479"/>
            <a:ext cx="19026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555" y="6364962"/>
            <a:ext cx="781169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52555" y="6562844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Value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52555" y="6974324"/>
            <a:ext cx="781169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Are subscriptions increasing customer value and loyalty?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7C8D4-E0AD-525D-0BDE-0F307A592FFE}"/>
              </a:ext>
            </a:extLst>
          </p:cNvPr>
          <p:cNvSpPr/>
          <p:nvPr/>
        </p:nvSpPr>
        <p:spPr>
          <a:xfrm>
            <a:off x="11629016" y="7728376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973"/>
            <a:ext cx="8282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 &amp;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Composition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187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 records analyzed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71329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 demographic and transactional features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90786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data: age, gender, location, subscription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1024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data: discounts, reviews, shipping type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87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45187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and standardized using Python (pandas)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87132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review ratings imputed using category medians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63094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 groups and purchase frequency features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705040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into PostgreSQL for SQL analysis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B2E172-0B3A-1D20-D544-1CEFCB7AD7E3}"/>
              </a:ext>
            </a:extLst>
          </p:cNvPr>
          <p:cNvSpPr/>
          <p:nvPr/>
        </p:nvSpPr>
        <p:spPr>
          <a:xfrm>
            <a:off x="11629016" y="7713136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Demographics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81268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68%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Male Customer 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03483"/>
            <a:ext cx="36364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represent majority and generate ~2.1x more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3481268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14330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5003483"/>
            <a:ext cx="36365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customer age across all segments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938957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and middle-aged customers contribute the highest revenue.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Significant opportunity exists to improve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28148"/>
            <a:ext cx="2090738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24414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396133"/>
            <a:ext cx="15463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DRIVERS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827020"/>
            <a:ext cx="796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Drives Higher Spending?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875961"/>
            <a:ext cx="4196358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95CCD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3875961"/>
            <a:ext cx="121920" cy="2025491"/>
          </a:xfrm>
          <a:prstGeom prst="roundRect">
            <a:avLst>
              <a:gd name="adj" fmla="val 78139"/>
            </a:avLst>
          </a:prstGeom>
          <a:solidFill>
            <a:srgbClr val="95CCDA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4133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4623673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spend ~3.5% more per order on average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875961"/>
            <a:ext cx="4196358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C3643D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86482" y="3875961"/>
            <a:ext cx="121920" cy="2025491"/>
          </a:xfrm>
          <a:prstGeom prst="roundRect">
            <a:avLst>
              <a:gd name="adj" fmla="val 78139"/>
            </a:avLst>
          </a:prstGeom>
          <a:solidFill>
            <a:srgbClr val="C3643D"/>
          </a:solidFill>
          <a:ln/>
        </p:spPr>
      </p:sp>
      <p:sp>
        <p:nvSpPr>
          <p:cNvPr id="12" name="Text 9"/>
          <p:cNvSpPr/>
          <p:nvPr/>
        </p:nvSpPr>
        <p:spPr>
          <a:xfrm>
            <a:off x="5565696" y="4133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Discounts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565696" y="4623673"/>
            <a:ext cx="359033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discount users spend above average, indicating strategic discount potential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3875961"/>
            <a:ext cx="4196358" cy="2025491"/>
          </a:xfrm>
          <a:prstGeom prst="roundRect">
            <a:avLst>
              <a:gd name="adj" fmla="val 7223"/>
            </a:avLst>
          </a:prstGeom>
          <a:solidFill>
            <a:srgbClr val="FAF9F5"/>
          </a:solidFill>
          <a:ln w="30480">
            <a:solidFill>
              <a:srgbClr val="64B8C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09653" y="3875961"/>
            <a:ext cx="121920" cy="2025491"/>
          </a:xfrm>
          <a:prstGeom prst="roundRect">
            <a:avLst>
              <a:gd name="adj" fmla="val 78139"/>
            </a:avLst>
          </a:prstGeom>
          <a:solidFill>
            <a:srgbClr val="64B8CE"/>
          </a:solidFill>
          <a:ln/>
        </p:spPr>
      </p:sp>
      <p:sp>
        <p:nvSpPr>
          <p:cNvPr id="16" name="Text 13"/>
          <p:cNvSpPr/>
          <p:nvPr/>
        </p:nvSpPr>
        <p:spPr>
          <a:xfrm>
            <a:off x="9988868" y="4133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Combined Impact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988868" y="4623673"/>
            <a:ext cx="359033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differences driven by both purchase frequency and order value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6DE48-9458-4A09-A9D2-735C5D93F921}"/>
              </a:ext>
            </a:extLst>
          </p:cNvPr>
          <p:cNvSpPr/>
          <p:nvPr/>
        </p:nvSpPr>
        <p:spPr>
          <a:xfrm>
            <a:off x="11629016" y="7678174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676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&amp; Category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favorites driving satisfaction and repeat purchases: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3745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13202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Sandals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32659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52117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71574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Skirts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15808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 category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leads overall revenue and transaction volume. Discount-heavy products should be reviewed for margin impact.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F2B7E1-E6E7-1233-5ADB-093BBD2580BA}"/>
              </a:ext>
            </a:extLst>
          </p:cNvPr>
          <p:cNvSpPr/>
          <p:nvPr/>
        </p:nvSpPr>
        <p:spPr>
          <a:xfrm>
            <a:off x="11629016" y="7667416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2818" y="417195"/>
            <a:ext cx="8362712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 &amp; Subscription Analysis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3456980" y="2584490"/>
            <a:ext cx="18861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 Customers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542818" y="2910721"/>
            <a:ext cx="28003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buyers entering the funnel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872" y="1190506"/>
            <a:ext cx="3340537" cy="334053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016" y="2747843"/>
            <a:ext cx="225743" cy="2257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11747" y="1579721"/>
            <a:ext cx="18861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211747" y="1905952"/>
            <a:ext cx="2875717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showing mixed subscription adoption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872" y="1190506"/>
            <a:ext cx="3340537" cy="334053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6807" y="1735336"/>
            <a:ext cx="225743" cy="2257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11747" y="3363158"/>
            <a:ext cx="18861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 Segment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9211747" y="3689390"/>
            <a:ext cx="2875717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loyal segment indicates strong repeat behavior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4872" y="1190506"/>
            <a:ext cx="3340537" cy="33405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6807" y="3760351"/>
            <a:ext cx="225743" cy="22574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386989" y="5681424"/>
            <a:ext cx="185606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27%</a:t>
            </a:r>
            <a:endParaRPr lang="en-US" sz="29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3392" y="4738330"/>
            <a:ext cx="2263497" cy="226349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2542818" y="7190303"/>
            <a:ext cx="954464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represent 27% of customer base</a:t>
            </a:r>
            <a:endParaRPr lang="en-US" sz="1150" dirty="0"/>
          </a:p>
        </p:txBody>
      </p:sp>
      <p:sp>
        <p:nvSpPr>
          <p:cNvPr id="18" name="Text 9"/>
          <p:cNvSpPr/>
          <p:nvPr/>
        </p:nvSpPr>
        <p:spPr>
          <a:xfrm>
            <a:off x="2542818" y="7586186"/>
            <a:ext cx="954464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spend between subscribers and non-subscribers is similar. </a:t>
            </a:r>
            <a:r>
              <a:rPr lang="en-US" sz="11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value may lie more in retention than short-term revenue.</a:t>
            </a:r>
            <a:endParaRPr lang="en-US" sz="11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FC34AC-F57D-3E58-E551-02B81FDCFD43}"/>
              </a:ext>
            </a:extLst>
          </p:cNvPr>
          <p:cNvSpPr/>
          <p:nvPr/>
        </p:nvSpPr>
        <p:spPr>
          <a:xfrm>
            <a:off x="11629016" y="7699295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02FE7-F4C4-3FD9-44D9-7C3D8D23B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DECE51C-6726-623E-1AA2-21EBE301684C}"/>
              </a:ext>
            </a:extLst>
          </p:cNvPr>
          <p:cNvSpPr/>
          <p:nvPr/>
        </p:nvSpPr>
        <p:spPr>
          <a:xfrm>
            <a:off x="11629016" y="7684352"/>
            <a:ext cx="3001384" cy="516367"/>
          </a:xfrm>
          <a:prstGeom prst="rect">
            <a:avLst/>
          </a:prstGeom>
          <a:solidFill>
            <a:srgbClr val="FAF9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BD5949-CA82-5C50-C2C1-DC03DDA4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1882740"/>
            <a:ext cx="10254788" cy="563058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B623B37A-B199-95A3-92BE-26D47F236D31}"/>
              </a:ext>
            </a:extLst>
          </p:cNvPr>
          <p:cNvSpPr/>
          <p:nvPr/>
        </p:nvSpPr>
        <p:spPr>
          <a:xfrm>
            <a:off x="4603790" y="538222"/>
            <a:ext cx="8676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PowerBi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Dashboard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86643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463</Words>
  <Application>Microsoft Office PowerPoint</Application>
  <PresentationFormat>Custom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Host Grotesk Medium</vt:lpstr>
      <vt:lpstr>Host Grotesk Light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rachana indurkar</cp:lastModifiedBy>
  <cp:revision>2</cp:revision>
  <dcterms:created xsi:type="dcterms:W3CDTF">2026-01-15T12:26:40Z</dcterms:created>
  <dcterms:modified xsi:type="dcterms:W3CDTF">2026-01-15T17:35:16Z</dcterms:modified>
</cp:coreProperties>
</file>